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46"/>
  </p:notesMasterIdLst>
  <p:sldIdLst>
    <p:sldId id="256" r:id="rId9"/>
    <p:sldId id="446" r:id="rId10"/>
    <p:sldId id="457" r:id="rId11"/>
    <p:sldId id="455" r:id="rId12"/>
    <p:sldId id="448" r:id="rId13"/>
    <p:sldId id="421" r:id="rId14"/>
    <p:sldId id="462" r:id="rId15"/>
    <p:sldId id="419" r:id="rId16"/>
    <p:sldId id="470" r:id="rId17"/>
    <p:sldId id="463" r:id="rId18"/>
    <p:sldId id="420" r:id="rId19"/>
    <p:sldId id="467" r:id="rId20"/>
    <p:sldId id="433" r:id="rId21"/>
    <p:sldId id="341" r:id="rId22"/>
    <p:sldId id="390" r:id="rId23"/>
    <p:sldId id="459" r:id="rId24"/>
    <p:sldId id="465" r:id="rId25"/>
    <p:sldId id="434" r:id="rId26"/>
    <p:sldId id="413" r:id="rId27"/>
    <p:sldId id="380" r:id="rId28"/>
    <p:sldId id="460" r:id="rId29"/>
    <p:sldId id="461" r:id="rId30"/>
    <p:sldId id="481" r:id="rId31"/>
    <p:sldId id="432" r:id="rId32"/>
    <p:sldId id="471" r:id="rId33"/>
    <p:sldId id="473" r:id="rId34"/>
    <p:sldId id="474" r:id="rId35"/>
    <p:sldId id="475" r:id="rId36"/>
    <p:sldId id="476" r:id="rId37"/>
    <p:sldId id="477" r:id="rId38"/>
    <p:sldId id="478" r:id="rId39"/>
    <p:sldId id="479" r:id="rId40"/>
    <p:sldId id="480" r:id="rId41"/>
    <p:sldId id="429" r:id="rId42"/>
    <p:sldId id="422" r:id="rId43"/>
    <p:sldId id="472" r:id="rId44"/>
    <p:sldId id="310" r:id="rId4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33"/>
    <p:restoredTop sz="81398" autoAdjust="0"/>
  </p:normalViewPr>
  <p:slideViewPr>
    <p:cSldViewPr snapToGrid="0">
      <p:cViewPr varScale="1">
        <p:scale>
          <a:sx n="93" d="100"/>
          <a:sy n="93" d="100"/>
        </p:scale>
        <p:origin x="15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bby Fildes" userId="5ee3505d-8c1e-455e-9a2c-7f6b109ca567" providerId="ADAL" clId="{19C42163-B7B5-4665-AA1F-12B337C63034}"/>
    <pc:docChg chg="modSld">
      <pc:chgData name="Libby Fildes" userId="5ee3505d-8c1e-455e-9a2c-7f6b109ca567" providerId="ADAL" clId="{19C42163-B7B5-4665-AA1F-12B337C63034}" dt="2023-10-11T10:05:32.113" v="0" actId="6549"/>
      <pc:docMkLst>
        <pc:docMk/>
      </pc:docMkLst>
      <pc:sldChg chg="modSp mod">
        <pc:chgData name="Libby Fildes" userId="5ee3505d-8c1e-455e-9a2c-7f6b109ca567" providerId="ADAL" clId="{19C42163-B7B5-4665-AA1F-12B337C63034}" dt="2023-10-11T10:05:32.113" v="0" actId="6549"/>
        <pc:sldMkLst>
          <pc:docMk/>
          <pc:sldMk cId="2346507722" sldId="481"/>
        </pc:sldMkLst>
        <pc:spChg chg="mod">
          <ac:chgData name="Libby Fildes" userId="5ee3505d-8c1e-455e-9a2c-7f6b109ca567" providerId="ADAL" clId="{19C42163-B7B5-4665-AA1F-12B337C63034}" dt="2023-10-11T10:05:32.113" v="0" actId="6549"/>
          <ac:spMkLst>
            <pc:docMk/>
            <pc:sldMk cId="2346507722" sldId="481"/>
            <ac:spMk id="2" creationId="{8274B15D-CE5B-8F57-C5B4-D80479D5A79F}"/>
          </ac:spMkLst>
        </pc:spChg>
      </pc:sldChg>
    </pc:docChg>
  </pc:docChgLst>
  <pc:docChgLst>
    <pc:chgData name="Libby Fildes" userId="5ee3505d-8c1e-455e-9a2c-7f6b109ca567" providerId="ADAL" clId="{9AFB7B02-5490-44CF-8B0C-111B02924BF4}"/>
    <pc:docChg chg="delSld modSld">
      <pc:chgData name="Libby Fildes" userId="5ee3505d-8c1e-455e-9a2c-7f6b109ca567" providerId="ADAL" clId="{9AFB7B02-5490-44CF-8B0C-111B02924BF4}" dt="2023-10-12T15:13:11.281" v="2" actId="20577"/>
      <pc:docMkLst>
        <pc:docMk/>
      </pc:docMkLst>
      <pc:sldChg chg="del">
        <pc:chgData name="Libby Fildes" userId="5ee3505d-8c1e-455e-9a2c-7f6b109ca567" providerId="ADAL" clId="{9AFB7B02-5490-44CF-8B0C-111B02924BF4}" dt="2023-10-12T15:06:04.116" v="0" actId="2696"/>
        <pc:sldMkLst>
          <pc:docMk/>
          <pc:sldMk cId="676117910" sldId="447"/>
        </pc:sldMkLst>
      </pc:sldChg>
      <pc:sldChg chg="modSp mod">
        <pc:chgData name="Libby Fildes" userId="5ee3505d-8c1e-455e-9a2c-7f6b109ca567" providerId="ADAL" clId="{9AFB7B02-5490-44CF-8B0C-111B02924BF4}" dt="2023-10-12T15:13:11.281" v="2" actId="20577"/>
        <pc:sldMkLst>
          <pc:docMk/>
          <pc:sldMk cId="2346507722" sldId="481"/>
        </pc:sldMkLst>
        <pc:spChg chg="mod">
          <ac:chgData name="Libby Fildes" userId="5ee3505d-8c1e-455e-9a2c-7f6b109ca567" providerId="ADAL" clId="{9AFB7B02-5490-44CF-8B0C-111B02924BF4}" dt="2023-10-12T15:13:11.281" v="2" actId="20577"/>
          <ac:spMkLst>
            <pc:docMk/>
            <pc:sldMk cId="2346507722" sldId="481"/>
            <ac:spMk id="2" creationId="{8274B15D-CE5B-8F57-C5B4-D80479D5A7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For this presentation, you will need to </a:t>
            </a:r>
            <a:r>
              <a:rPr lang="en-US" altLang="en-US" b="1" dirty="0">
                <a:latin typeface="Calibri"/>
                <a:cs typeface="Calibri"/>
              </a:rPr>
              <a:t>download and print out the following resources and information for parents:</a:t>
            </a: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altLang="en-US" dirty="0">
                <a:latin typeface="Calibri"/>
                <a:cs typeface="Calibri"/>
              </a:rPr>
              <a:t>Phase 2 grapheme information sheet – Autumn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/>
                <a:cs typeface="Calibri"/>
              </a:rPr>
              <a:t>the parent</a:t>
            </a:r>
            <a:r>
              <a:rPr lang="en-US" dirty="0">
                <a:latin typeface="Calibri"/>
                <a:ea typeface="Calibri"/>
                <a:cs typeface="Calibri"/>
              </a:rPr>
              <a:t> handout </a:t>
            </a:r>
            <a:r>
              <a:rPr lang="en-US" b="0" dirty="0">
                <a:latin typeface="Calibri"/>
                <a:ea typeface="Calibri"/>
                <a:cs typeface="Calibri"/>
              </a:rPr>
              <a:t>‘</a:t>
            </a:r>
            <a:r>
              <a:rPr lang="en-GB" b="0" dirty="0">
                <a:effectLst/>
                <a:latin typeface="Helvetica" pitchFamily="2" charset="0"/>
              </a:rPr>
              <a:t>Your child’s reading journey – Reception Autumn term’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the Phase 2 and 3 grapheme mat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Little Wandle Progression overview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i="0" dirty="0">
                <a:latin typeface="Calibri"/>
                <a:cs typeface="Calibri"/>
              </a:rPr>
              <a:t>‘Phase 2 tricky words: Reception Autumn term – Information for parents and </a:t>
            </a:r>
            <a:r>
              <a:rPr lang="en-US" b="0" i="0" dirty="0" err="1">
                <a:latin typeface="Calibri"/>
                <a:cs typeface="Calibri"/>
              </a:rPr>
              <a:t>carers’</a:t>
            </a:r>
            <a:r>
              <a:rPr lang="en-US" b="0" i="0" dirty="0">
                <a:latin typeface="Calibri"/>
                <a:cs typeface="Calibri"/>
              </a:rPr>
              <a:t> – or parents can access this in the ‘For parents’ area of the Little Wandle website.</a:t>
            </a:r>
            <a:endParaRPr lang="en-US" i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i="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will need a flipchart and access to the Little Wandle and Collins websites.</a:t>
            </a:r>
            <a:endParaRPr lang="en-US" i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may also wish to have a copy of the Little Wandle Glossary to hand (in Getting started/Teaching).</a:t>
            </a: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</a:t>
            </a:r>
            <a:r>
              <a:rPr lang="en-GB" baseline="0" dirty="0">
                <a:latin typeface="Calibri"/>
                <a:cs typeface="Calibri"/>
              </a:rPr>
              <a:t>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Teacher-led blending</a:t>
            </a:r>
            <a:r>
              <a:rPr lang="en-US" i="1" baseline="0" dirty="0"/>
              <a:t> is teaching children how to blend, directed and demonstrated by the teacher. </a:t>
            </a:r>
          </a:p>
          <a:p>
            <a:pPr marL="171450" indent="-171450">
              <a:buFont typeface="Arial"/>
              <a:buChar char="•"/>
            </a:pPr>
            <a:r>
              <a:rPr lang="en-US" i="1" baseline="0" dirty="0"/>
              <a:t>It is repeated daily in the Autumn term.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Some children learn to blend really quickly, and others take a little longer.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If your child is finding it difficult, ask your child’s teacher for ways to help at home – playing blending games at home is so helpful!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Show parents the ‘How we teach blending’ video from ‘For parents’ area of the website: https://</a:t>
            </a:r>
            <a:r>
              <a:rPr lang="en-US" dirty="0" err="1"/>
              <a:t>www.littlewandlelettersandsounds.org.uk</a:t>
            </a:r>
            <a:r>
              <a:rPr lang="en-US" dirty="0"/>
              <a:t>/resources/for-parents/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tricky words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0" i="0" dirty="0">
                <a:latin typeface="Calibri"/>
                <a:cs typeface="Calibri"/>
              </a:rPr>
              <a:t>You may wish to give parents a copy of the document ‘Phase 2 tricky words: Reception Autumn term – Information for parents and carers</a:t>
            </a:r>
            <a:r>
              <a:rPr lang="en-US" dirty="0">
                <a:latin typeface="Calibri"/>
                <a:cs typeface="Calibri"/>
              </a:rPr>
              <a:t>'.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</a:t>
            </a:r>
            <a:r>
              <a:rPr lang="en-GB" baseline="0" dirty="0">
                <a:latin typeface="Calibri"/>
                <a:cs typeface="Calibri"/>
              </a:rPr>
              <a:t>tricky words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Watch the ‘How we teach tricky words’ video on the website: https://</a:t>
            </a:r>
            <a:r>
              <a:rPr lang="en-US" i="0" dirty="0" err="1"/>
              <a:t>www.littlewandlelettersandsounds.org.uk</a:t>
            </a:r>
            <a:r>
              <a:rPr lang="en-US" i="0" dirty="0"/>
              <a:t>/resources/for-parents/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the whole programme’s </a:t>
            </a:r>
            <a:r>
              <a:rPr lang="en-GB" baseline="0" dirty="0">
                <a:latin typeface="Calibri"/>
                <a:cs typeface="Calibri"/>
              </a:rPr>
              <a:t>progression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will work our way through the whole Little Wandle Programme until your child can read fluently.</a:t>
            </a:r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</a:t>
            </a:r>
            <a:r>
              <a:rPr lang="en-GB" baseline="0" dirty="0">
                <a:latin typeface="Calibri"/>
                <a:cs typeface="Calibri"/>
              </a:rPr>
              <a:t>the programme’s efficacy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There are specific resources for the Little Wandle Programme which the children will be very familiar with.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Each sound that we teach to begin with has either a mnemonic (like the astronaut that you can see here) or a phrase like boing-boing for ‘oi’. This helps the children recognise and remember the graphemes.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Every time we teach a new sound, we also read words during the phonics lesson that contain that new sound so that the children </a:t>
            </a:r>
            <a:r>
              <a:rPr lang="en-US" i="1" dirty="0" err="1"/>
              <a:t>practise</a:t>
            </a:r>
            <a:r>
              <a:rPr lang="en-US" i="1" dirty="0"/>
              <a:t> what they have learned.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then go on to reading a sentence containing some of those words.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have displays in the classroom and on the tables to support the children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spelling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Hand out the Phase 2 grapheme information sheet for Autumn 1, which</a:t>
            </a:r>
            <a:r>
              <a:rPr lang="en-US" i="0" baseline="0" dirty="0"/>
              <a:t> includes the formation phrases.</a:t>
            </a:r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baseline="0" dirty="0">
                <a:latin typeface="Calibri"/>
                <a:cs typeface="Calibri"/>
              </a:rPr>
              <a:t> of</a:t>
            </a:r>
            <a:r>
              <a:rPr lang="en-GB" dirty="0">
                <a:latin typeface="Calibri"/>
                <a:cs typeface="Calibri"/>
              </a:rPr>
              <a:t> spelling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Model the process above on a flipchart for the parents to see</a:t>
            </a:r>
            <a:r>
              <a:rPr lang="en-US" i="0" baseline="0" dirty="0"/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i="0" baseline="0" dirty="0"/>
              <a:t>Show the process with a Phase 2 word, e.g. pin, dig, hug.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decodable books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children read the same book three times in a week.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first time we work on decoding (sounding out) the words, the second time we work on prosody which is reading with expression – making the book sound more interesting with our story-teller voice or our David Attenborough voice – and the third time we look at comprehension.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read the books three times at school because we want to develop the fluency.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more children see words, the more they begin to read them automatically without having to sound them out.</a:t>
            </a:r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help parents see the value of reading by getting them to reflect on their own reading experiences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Just think about how many times you have already read things today. More than ever, we are surrounded by text and reading is a vital skill.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We want all of our children to become confident readers who can navigate the world of reading around them.</a:t>
            </a:r>
          </a:p>
        </p:txBody>
      </p:sp>
    </p:spTree>
    <p:extLst>
      <p:ext uri="{BB962C8B-B14F-4D97-AF65-F5344CB8AC3E}">
        <p14:creationId xmlns:p14="http://schemas.microsoft.com/office/powerpoint/2010/main" val="955984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book matching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assess your child every six weeks to check progress.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Any child who needs extra support has Daily Keep-up sessions planned for them.</a:t>
            </a:r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the process and format for reading at home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As well as the ‘learning to read’ book that your child will bring home they will also bring home a book for sharing with you.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This shared book is SO important. This is how we are going to give them the WILL to read.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Please read with your child as often as you can – at least once a day if possible.</a:t>
            </a:r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the decodable</a:t>
            </a:r>
            <a:r>
              <a:rPr lang="en-GB" baseline="0" dirty="0">
                <a:latin typeface="Calibri"/>
                <a:cs typeface="Calibri"/>
              </a:rPr>
              <a:t>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</a:t>
            </a:r>
            <a:r>
              <a:rPr lang="en-GB" b="1">
                <a:latin typeface="Calibri"/>
                <a:cs typeface="Calibri"/>
              </a:rPr>
              <a:t>purpose:</a:t>
            </a:r>
            <a:endParaRPr lang="en-GB" b="1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wordless books</a:t>
            </a:r>
            <a:r>
              <a:rPr lang="en-GB" baseline="0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reading the shared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supporting</a:t>
            </a:r>
            <a:r>
              <a:rPr lang="en-GB" baseline="0" dirty="0">
                <a:latin typeface="Calibri"/>
                <a:cs typeface="Calibri"/>
              </a:rPr>
              <a:t> phonics learning</a:t>
            </a:r>
            <a:r>
              <a:rPr lang="en-GB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It is really important that you pronounce the sounds correctly at home if you are supporting your child.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Use the videos we saw earlier for support.</a:t>
            </a:r>
            <a:endParaRPr lang="en-US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summarise key takeaways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/>
              <a:t>Celebrate your</a:t>
            </a:r>
            <a:r>
              <a:rPr lang="en-GB" i="1" baseline="0" dirty="0"/>
              <a:t> </a:t>
            </a:r>
            <a:r>
              <a:rPr lang="en-GB" i="1" dirty="0"/>
              <a:t>child’s success at school.</a:t>
            </a:r>
          </a:p>
          <a:p>
            <a:pPr marL="171450" indent="-171450">
              <a:buFont typeface="Arial"/>
              <a:buChar char="•"/>
            </a:pPr>
            <a:r>
              <a:rPr lang="en-GB" i="1" dirty="0"/>
              <a:t>Make time for reading at home!</a:t>
            </a:r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/>
              <a:t>Key </a:t>
            </a:r>
            <a:r>
              <a:rPr lang="en-GB" b="0" dirty="0"/>
              <a:t>takeaways</a:t>
            </a:r>
            <a:r>
              <a:rPr lang="en-GB" b="0" baseline="0" dirty="0"/>
              <a:t>/</a:t>
            </a:r>
            <a:r>
              <a:rPr lang="en-GB" b="0" dirty="0">
                <a:latin typeface="Calibri"/>
                <a:cs typeface="Calibri"/>
              </a:rPr>
              <a:t>f</a:t>
            </a:r>
            <a:r>
              <a:rPr lang="en-GB" dirty="0">
                <a:latin typeface="Calibri"/>
                <a:cs typeface="Calibri"/>
              </a:rPr>
              <a:t>inal message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Read the quote.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  <a:endParaRPr lang="en-GB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dirty="0">
                <a:latin typeface="Calibri"/>
                <a:cs typeface="Calibri"/>
              </a:rPr>
              <a:t>To inform parents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that all schools must teach phonics in Reception, but explain your school's choice of SSP</a:t>
            </a:r>
          </a:p>
          <a:p>
            <a:pPr marL="171450" indent="-171450">
              <a:buFont typeface="Arial,Sans-Serif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The National Curriculum specifies that all schools must teach children to read using phonics in Reception.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provide a simple definition of phonics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So what is phonics?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It sounds complicated but it really isn’t! 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Let's learn some important words that will help you understand phonics ...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give simple definitions of key terminology</a:t>
            </a: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/>
              <a:t>Notes:</a:t>
            </a:r>
            <a:endParaRPr lang="en-US" b="0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latin typeface="Calibri"/>
                <a:cs typeface="Calibri"/>
              </a:rPr>
              <a:t>Explain what each word means – use the Glossary to help.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introduce Phase 2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,Sans-Serif"/>
              <a:buChar char="•"/>
            </a:pPr>
            <a:r>
              <a:rPr lang="en-GB" b="0" dirty="0"/>
              <a:t>To provide an overview of </a:t>
            </a:r>
            <a:r>
              <a:rPr lang="en-GB" dirty="0">
                <a:latin typeface="Calibri"/>
                <a:cs typeface="Calibri"/>
              </a:rPr>
              <a:t>the Phase 2 sounds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We usually teach four new sounds a week and have a review lesson on a Friday. 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You will get a list of the sounds that we are learning to have at home. This will help you with letter formation (handwriting) and pronunciation.  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Give the Phase 2 grapheme information sheet for Autumn 1 to parents.</a:t>
            </a: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practise the Phase 2 sounds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Give out </a:t>
            </a:r>
            <a:r>
              <a:rPr lang="en-US" baseline="0" dirty="0">
                <a:latin typeface="Calibri"/>
                <a:ea typeface="Calibri"/>
                <a:cs typeface="Calibri"/>
              </a:rPr>
              <a:t>the </a:t>
            </a:r>
            <a:r>
              <a:rPr lang="en-US" dirty="0">
                <a:latin typeface="Calibri"/>
                <a:ea typeface="Calibri"/>
                <a:cs typeface="Calibri"/>
              </a:rPr>
              <a:t>parent handout and the Phase 2 and 3 grapheme mat.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Play the videos/teach the parents to say the Phase 2 sounds: https://</a:t>
            </a:r>
            <a:r>
              <a:rPr lang="en-US" dirty="0" err="1">
                <a:latin typeface="Calibri"/>
                <a:ea typeface="Calibri"/>
                <a:cs typeface="Calibri"/>
              </a:rPr>
              <a:t>www.littlewandlelettersandsounds.org.uk</a:t>
            </a:r>
            <a:r>
              <a:rPr lang="en-US" dirty="0">
                <a:latin typeface="Calibri"/>
                <a:ea typeface="Calibri"/>
                <a:cs typeface="Calibri"/>
              </a:rPr>
              <a:t>/resources/for-parents/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Show parents where to access these videos in the ‘For parents’ area of the Little Wandle website.</a:t>
            </a: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1KTDag0ZA" TargetMode="Externa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55710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/>
              <a:t>Reading tricky words </a:t>
            </a:r>
          </a:p>
        </p:txBody>
      </p:sp>
      <p:pic>
        <p:nvPicPr>
          <p:cNvPr id="5" name="3C1KTDag0ZA"/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22587"/>
            <a:ext cx="10526224" cy="944310"/>
          </a:xfrm>
        </p:spPr>
        <p:txBody>
          <a:bodyPr lIns="91440" tIns="45720" rIns="91440" bIns="45720" anchor="b" anchorCtr="0"/>
          <a:lstStyle/>
          <a:p>
            <a:r>
              <a:rPr lang="en-US">
                <a:cs typeface="Calibri"/>
              </a:rPr>
              <a:t>Our progression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478810" y="1713260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5879976" y="2186478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solidFill>
                  <a:schemeClr val="accent2"/>
                </a:solidFill>
              </a:rPr>
              <a:t>Reading practice sessions are: </a:t>
            </a:r>
            <a:endParaRPr lang="en-GB" b="1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accent2"/>
                </a:solidFill>
              </a:rPr>
              <a:t>timetabled three times a week 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by a trained teacher/teaching assistant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in small groups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children in Reception will bring a book home by week 4 of the first half-term.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1E7C75-6C89-A249-A30C-CE8E70E3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916832"/>
            <a:ext cx="3600400" cy="4398659"/>
          </a:xfrm>
          <a:prstGeom prst="roundRect">
            <a:avLst>
              <a:gd name="adj" fmla="val 333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7BE807-306C-AB4D-9DBF-534B43CD6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16832"/>
            <a:ext cx="3600400" cy="4392488"/>
          </a:xfrm>
          <a:prstGeom prst="roundRect">
            <a:avLst>
              <a:gd name="adj" fmla="val 399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4C08F-E545-904E-BA43-E68CEBDE484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 r="-10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name="adj" fmla="val 4292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C6224D-9348-0849-A788-DC9043F0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4204795"/>
            <a:ext cx="3618402" cy="2088465"/>
          </a:xfrm>
          <a:prstGeom prst="roundRect">
            <a:avLst>
              <a:gd name="adj" fmla="val 4293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FA5D5B-84DD-2045-95A0-148DB04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003074" cy="1152128"/>
          </a:xfrm>
        </p:spPr>
        <p:txBody>
          <a:bodyPr/>
          <a:lstStyle/>
          <a:p>
            <a:r>
              <a:rPr lang="en-US"/>
              <a:t>How many times have you already read today?</a:t>
            </a:r>
          </a:p>
        </p:txBody>
      </p:sp>
    </p:spTree>
    <p:extLst>
      <p:ext uri="{BB962C8B-B14F-4D97-AF65-F5344CB8AC3E}">
        <p14:creationId xmlns:p14="http://schemas.microsoft.com/office/powerpoint/2010/main" val="4281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368213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How do we find the right book for your child?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74B15D-CE5B-8F57-C5B4-D80479D5A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484783"/>
            <a:ext cx="10874424" cy="4741845"/>
          </a:xfrm>
        </p:spPr>
        <p:txBody>
          <a:bodyPr/>
          <a:lstStyle/>
          <a:p>
            <a:r>
              <a:rPr lang="en-US" dirty="0"/>
              <a:t>Every Thursday the children will choose a new library book.</a:t>
            </a:r>
          </a:p>
          <a:p>
            <a:r>
              <a:rPr lang="en-US" dirty="0"/>
              <a:t>Every Wednesday the children will bring home their reading book (which will be collected on Mondays).</a:t>
            </a:r>
          </a:p>
          <a:p>
            <a:r>
              <a:rPr lang="en-US" dirty="0"/>
              <a:t>Keep the books and reading record in their bags everyday so we can get in extra reading time.</a:t>
            </a:r>
          </a:p>
          <a:p>
            <a:r>
              <a:rPr lang="en-US" dirty="0"/>
              <a:t>Record every shared read and independent read in the reading record. The easiest way to do this is to write the dates next to the title – and just a simple comment every week such as:</a:t>
            </a:r>
          </a:p>
          <a:p>
            <a:r>
              <a:rPr lang="en-US" dirty="0"/>
              <a:t>These letters were confused…</a:t>
            </a:r>
          </a:p>
          <a:p>
            <a:r>
              <a:rPr lang="en-US" dirty="0"/>
              <a:t>Lovely reading…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7EFCDC-41DA-22C3-2479-1CE766921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 going home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507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1875C56-2E0E-98DD-321C-5F4B9717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0"/>
            <a:ext cx="86976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78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0609869-1C10-9A91-D370-5C682061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1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490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13E5929-46A5-849F-8531-B5B2A4EA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53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023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A709D46B-22C9-D6EC-B62E-FF20D7B93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1" y="0"/>
            <a:ext cx="8588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73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C13526A-8F2B-CA4B-BEFF-1B36E1BB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4" y="0"/>
            <a:ext cx="8621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391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23F3AA5-4ABE-4534-2DE8-93A7D4D14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0"/>
            <a:ext cx="8784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457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CAC60D1-4288-1612-983B-40DF8E97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6" y="0"/>
            <a:ext cx="8752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331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8049B93-E453-048D-AFEA-1018D4508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0"/>
            <a:ext cx="8741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249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 dirty="0"/>
              <a:t>Supporting your child with phonics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8F429-3EDB-484B-83B8-106BC37D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94F4AD3-9482-EF4B-8255-23B85AB25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One of the greatest gifts adults can give is to read to children </a:t>
            </a:r>
          </a:p>
          <a:p>
            <a:r>
              <a:rPr lang="en-US" b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5e9de7-00e1-48fd-a4bb-5a71fecaf457">
      <Terms xmlns="http://schemas.microsoft.com/office/infopath/2007/PartnerControls"/>
    </lcf76f155ced4ddcb4097134ff3c332f>
    <TaxCatchAll xmlns="6677cba7-00bc-4179-b7f6-d1a9bbdf9aa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6B6FC1E294264A8731E180A67B85BE" ma:contentTypeVersion="17" ma:contentTypeDescription="Create a new document." ma:contentTypeScope="" ma:versionID="d6e4e3a1343dadf71bf5a380198e5139">
  <xsd:schema xmlns:xsd="http://www.w3.org/2001/XMLSchema" xmlns:xs="http://www.w3.org/2001/XMLSchema" xmlns:p="http://schemas.microsoft.com/office/2006/metadata/properties" xmlns:ns2="795e9de7-00e1-48fd-a4bb-5a71fecaf457" xmlns:ns3="6677cba7-00bc-4179-b7f6-d1a9bbdf9aaa" targetNamespace="http://schemas.microsoft.com/office/2006/metadata/properties" ma:root="true" ma:fieldsID="aebb5b54931b9bca9a7728954185205e" ns2:_="" ns3:_="">
    <xsd:import namespace="795e9de7-00e1-48fd-a4bb-5a71fecaf457"/>
    <xsd:import namespace="6677cba7-00bc-4179-b7f6-d1a9bbdf9a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5e9de7-00e1-48fd-a4bb-5a71fecaf4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9d2af9-c4c4-4881-a912-41534b348c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7cba7-00bc-4179-b7f6-d1a9bbdf9aa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9dc964-6d7b-4091-a96d-2806d83635fa}" ma:internalName="TaxCatchAll" ma:showField="CatchAllData" ma:web="6677cba7-00bc-4179-b7f6-d1a9bbdf9a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B8E684-7516-47AC-9294-08AAE612A259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dcmitype/"/>
    <ds:schemaRef ds:uri="b390c623-81a0-476f-984a-5b2ad478ef4f"/>
    <ds:schemaRef ds:uri="http://schemas.microsoft.com/office/infopath/2007/PartnerControls"/>
    <ds:schemaRef ds:uri="http://schemas.openxmlformats.org/package/2006/metadata/core-properties"/>
    <ds:schemaRef ds:uri="6d6ce26d-438a-4f93-8ad7-b70bc8847f7f"/>
    <ds:schemaRef ds:uri="http://purl.org/dc/terms/"/>
    <ds:schemaRef ds:uri="795e9de7-00e1-48fd-a4bb-5a71fecaf457"/>
    <ds:schemaRef ds:uri="6677cba7-00bc-4179-b7f6-d1a9bbdf9aaa"/>
  </ds:schemaRefs>
</ds:datastoreItem>
</file>

<file path=customXml/itemProps2.xml><?xml version="1.0" encoding="utf-8"?>
<ds:datastoreItem xmlns:ds="http://schemas.openxmlformats.org/officeDocument/2006/customXml" ds:itemID="{1F749A61-E824-4D3C-B335-6CCC64F2F0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5e9de7-00e1-48fd-a4bb-5a71fecaf457"/>
    <ds:schemaRef ds:uri="6677cba7-00bc-4179-b7f6-d1a9bbdf9a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2094</Words>
  <Application>Microsoft Office PowerPoint</Application>
  <PresentationFormat>Widescreen</PresentationFormat>
  <Paragraphs>259</Paragraphs>
  <Slides>37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Arial,Sans-Serif</vt:lpstr>
      <vt:lpstr>Calibri</vt:lpstr>
      <vt:lpstr>Calibri Light</vt:lpstr>
      <vt:lpstr>Courier New</vt:lpstr>
      <vt:lpstr>Gotham Narrow Bold</vt:lpstr>
      <vt:lpstr>Helvetica</vt:lpstr>
      <vt:lpstr>Open Sans</vt:lpstr>
      <vt:lpstr>Open Sans Light</vt:lpstr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How many times have you already read today?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Blending to read words</vt:lpstr>
      <vt:lpstr>Tricky words</vt:lpstr>
      <vt:lpstr>Reading tricky words </vt:lpstr>
      <vt:lpstr>Our progression</vt:lpstr>
      <vt:lpstr>How we make learning stick </vt:lpstr>
      <vt:lpstr>PowerPoint Presentation</vt:lpstr>
      <vt:lpstr>Spelling </vt:lpstr>
      <vt:lpstr>How do we teach spelling?</vt:lpstr>
      <vt:lpstr>How do we practise reading in books?</vt:lpstr>
      <vt:lpstr>How do we find the right book for your child?</vt:lpstr>
      <vt:lpstr>PowerPoint Presentation</vt:lpstr>
      <vt:lpstr>Books going home</vt:lpstr>
      <vt:lpstr>Books going home</vt:lpstr>
      <vt:lpstr>Listening to your child read their phonics book</vt:lpstr>
      <vt:lpstr>Reading a wordless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to your child</vt:lpstr>
      <vt:lpstr>Supporting your child with phonics</vt:lpstr>
      <vt:lpstr>The most important thing you can do is read with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Libby Fildes</cp:lastModifiedBy>
  <cp:revision>13</cp:revision>
  <cp:lastPrinted>2021-11-08T18:32:12Z</cp:lastPrinted>
  <dcterms:modified xsi:type="dcterms:W3CDTF">2023-10-12T15:13:18Z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0x0101005E6B6FC1E294264A8731E180A67B85BE</vt:lpwstr>
  </property>
  <property fmtid="{D5CDD505-2E9C-101B-9397-08002B2CF9AE}" pid="3" name="MediaServiceImageTags">
    <vt:lpwstr/>
  </property>
</Properties>
</file>